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Be Vietnam" panose="020B0604020202020204" charset="-93"/>
      <p:regular r:id="rId14"/>
    </p:embeddedFont>
    <p:embeddedFont>
      <p:font typeface="Be Vietnam Ultra-Bold" panose="020B0604020202020204" charset="-93"/>
      <p:regular r:id="rId15"/>
    </p:embeddedFont>
    <p:embeddedFont>
      <p:font typeface="Bebas Neue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lear Sans" panose="020B0604020202020204" charset="0"/>
      <p:regular r:id="rId21"/>
    </p:embeddedFont>
    <p:embeddedFont>
      <p:font typeface="Clear Sans Bold" panose="020B0604020202020204" charset="0"/>
      <p:regular r:id="rId22"/>
    </p:embeddedFont>
    <p:embeddedFont>
      <p:font typeface="Montserrat Classic" panose="020B0604020202020204" charset="0"/>
      <p:regular r:id="rId23"/>
    </p:embeddedFont>
    <p:embeddedFont>
      <p:font typeface="Tek Tall Arabic Bold" panose="020B0604020202020204" charset="-78"/>
      <p:regular r:id="rId24"/>
    </p:embeddedFont>
    <p:embeddedFont>
      <p:font typeface="Times New Roman" panose="02020603050405020304" pitchFamily="18" charset="0"/>
      <p:regular r:id="rId25"/>
    </p:embeddedFont>
    <p:embeddedFont>
      <p:font typeface="Times New Roman Bold" panose="020B0604020202020204" charset="0"/>
      <p:regular r:id="rId26"/>
    </p:embeddedFont>
    <p:embeddedFont>
      <p:font typeface="Times New Roman Medi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624267"/>
            <a:ext cx="8217084" cy="5226912"/>
            <a:chOff x="0" y="0"/>
            <a:chExt cx="10956112" cy="69692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4166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"/>
                </a:rPr>
                <a:t>Đề tài: Xây dựng website Quản lý Gara Ô Tô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A QUICK INFORMATION GUIDE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17587"/>
              <a:ext cx="1095611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Clear Sans"/>
                </a:rPr>
                <a:t>GVHD: </a:t>
              </a:r>
              <a:r>
                <a:rPr lang="en-US" sz="3399" dirty="0" err="1">
                  <a:solidFill>
                    <a:srgbClr val="94DDDE"/>
                  </a:solidFill>
                  <a:latin typeface="Clear Sans"/>
                </a:rPr>
                <a:t>Th.S</a:t>
              </a:r>
              <a:r>
                <a:rPr lang="en-US" sz="3399">
                  <a:solidFill>
                    <a:srgbClr val="94DDDE"/>
                  </a:solidFill>
                  <a:latin typeface="Clear Sans"/>
                </a:rPr>
                <a:t> TRẦN </a:t>
              </a:r>
              <a:r>
                <a:rPr lang="en-US" sz="3399" dirty="0">
                  <a:solidFill>
                    <a:srgbClr val="94DDDE"/>
                  </a:solidFill>
                  <a:latin typeface="Clear Sans"/>
                </a:rPr>
                <a:t>VĂN TÀI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415" t="-4760" r="-6863" b="-1399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67665" y="-209939"/>
            <a:ext cx="22355665" cy="15878588"/>
          </a:xfrm>
          <a:custGeom>
            <a:avLst/>
            <a:gdLst/>
            <a:ahLst/>
            <a:cxnLst/>
            <a:rect l="l" t="t" r="r" b="b"/>
            <a:pathLst>
              <a:path w="22355665" h="15878588">
                <a:moveTo>
                  <a:pt x="0" y="0"/>
                </a:moveTo>
                <a:lnTo>
                  <a:pt x="22355665" y="0"/>
                </a:lnTo>
                <a:lnTo>
                  <a:pt x="22355665" y="15878588"/>
                </a:lnTo>
                <a:lnTo>
                  <a:pt x="0" y="15878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673031" y="1825343"/>
            <a:ext cx="4941937" cy="943461"/>
          </a:xfrm>
          <a:custGeom>
            <a:avLst/>
            <a:gdLst/>
            <a:ahLst/>
            <a:cxnLst/>
            <a:rect l="l" t="t" r="r" b="b"/>
            <a:pathLst>
              <a:path w="4941937" h="943461">
                <a:moveTo>
                  <a:pt x="0" y="0"/>
                </a:moveTo>
                <a:lnTo>
                  <a:pt x="4941938" y="0"/>
                </a:lnTo>
                <a:lnTo>
                  <a:pt x="4941938" y="943461"/>
                </a:lnTo>
                <a:lnTo>
                  <a:pt x="0" y="9434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1717476" y="294994"/>
            <a:ext cx="22326528" cy="153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Times New Roman"/>
              </a:rPr>
              <a:t>HƯỚNG PHÁT TRIỂN TƯƠNG LAI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73031" y="1925385"/>
            <a:ext cx="3993179" cy="608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48"/>
              </a:lnSpc>
            </a:pPr>
            <a:r>
              <a:rPr lang="en-US" sz="3463" spc="533">
                <a:solidFill>
                  <a:srgbClr val="232E54"/>
                </a:solidFill>
                <a:latin typeface="Tek Tall Arabic Bold"/>
              </a:rPr>
              <a:t>Big Data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792888"/>
            <a:ext cx="16418171" cy="594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0"/>
              </a:lnSpc>
            </a:pPr>
            <a:r>
              <a:rPr lang="en-US" sz="4198" spc="25">
                <a:solidFill>
                  <a:srgbClr val="FFFFFF"/>
                </a:solidFill>
                <a:latin typeface="Times New Roman Bold"/>
              </a:rPr>
              <a:t>Trong tương lai nhóm chúng em sẽ phát triển hoàn thiện thêm một số chức năng:</a:t>
            </a:r>
          </a:p>
          <a:p>
            <a:pPr>
              <a:lnSpc>
                <a:spcPts val="5877"/>
              </a:lnSpc>
            </a:pPr>
            <a:r>
              <a:rPr lang="en-US" sz="4198" spc="33">
                <a:solidFill>
                  <a:srgbClr val="FFFFFF"/>
                </a:solidFill>
                <a:latin typeface="Times New Roman"/>
              </a:rPr>
              <a:t>==&gt; Vẽ biểu đồ chart của thống kê</a:t>
            </a:r>
          </a:p>
          <a:p>
            <a:pPr>
              <a:lnSpc>
                <a:spcPts val="5877"/>
              </a:lnSpc>
            </a:pPr>
            <a:r>
              <a:rPr lang="en-US" sz="4198" spc="33">
                <a:solidFill>
                  <a:srgbClr val="FFFFFF"/>
                </a:solidFill>
                <a:latin typeface="Times New Roman"/>
              </a:rPr>
              <a:t>==&gt; Gửi tin nhắn điểm danh qua gmail</a:t>
            </a:r>
          </a:p>
          <a:p>
            <a:pPr>
              <a:lnSpc>
                <a:spcPts val="5877"/>
              </a:lnSpc>
            </a:pPr>
            <a:r>
              <a:rPr lang="en-US" sz="4198" spc="33">
                <a:solidFill>
                  <a:srgbClr val="FFFFFF"/>
                </a:solidFill>
                <a:latin typeface="Times New Roman"/>
              </a:rPr>
              <a:t>==&gt; Thông báo lịch sắp bảo dưỡng đến với khách hàng</a:t>
            </a:r>
          </a:p>
          <a:p>
            <a:pPr>
              <a:lnSpc>
                <a:spcPts val="5877"/>
              </a:lnSpc>
            </a:pPr>
            <a:r>
              <a:rPr lang="en-US" sz="4198" spc="33">
                <a:solidFill>
                  <a:srgbClr val="FFFFFF"/>
                </a:solidFill>
                <a:latin typeface="Times New Roman"/>
              </a:rPr>
              <a:t>==&gt; Thiết kế Website cho đẹp hơn</a:t>
            </a:r>
          </a:p>
          <a:p>
            <a:pPr algn="ctr">
              <a:lnSpc>
                <a:spcPts val="5877"/>
              </a:lnSpc>
              <a:spcBef>
                <a:spcPct val="0"/>
              </a:spcBef>
            </a:pPr>
            <a:endParaRPr lang="en-US" sz="4198" spc="33">
              <a:solidFill>
                <a:srgbClr val="FFFFFF"/>
              </a:solidFill>
              <a:latin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184311" cy="10287000"/>
          </a:xfrm>
          <a:custGeom>
            <a:avLst/>
            <a:gdLst/>
            <a:ahLst/>
            <a:cxnLst/>
            <a:rect l="l" t="t" r="r" b="b"/>
            <a:pathLst>
              <a:path w="8184311" h="10287000">
                <a:moveTo>
                  <a:pt x="0" y="0"/>
                </a:moveTo>
                <a:lnTo>
                  <a:pt x="8184311" y="0"/>
                </a:lnTo>
                <a:lnTo>
                  <a:pt x="818431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669" b="-966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184311" y="2322419"/>
            <a:ext cx="9318249" cy="5054727"/>
            <a:chOff x="0" y="0"/>
            <a:chExt cx="12424332" cy="6739636"/>
          </a:xfrm>
        </p:grpSpPr>
        <p:sp>
          <p:nvSpPr>
            <p:cNvPr id="4" name="TextBox 4"/>
            <p:cNvSpPr txBox="1"/>
            <p:nvPr/>
          </p:nvSpPr>
          <p:spPr>
            <a:xfrm>
              <a:off x="0" y="114300"/>
              <a:ext cx="12424332" cy="15332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563"/>
                </a:lnSpc>
              </a:pPr>
              <a:r>
                <a:rPr lang="en-US" sz="8155">
                  <a:solidFill>
                    <a:srgbClr val="2B4B82"/>
                  </a:solidFill>
                  <a:latin typeface="Clear Sans Bold"/>
                </a:rPr>
                <a:t>Thành viên nhóm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64082"/>
              <a:ext cx="12424332" cy="2563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97879" lvl="1" indent="-398939">
                <a:lnSpc>
                  <a:spcPts val="5173"/>
                </a:lnSpc>
                <a:buFont typeface="Arial"/>
                <a:buChar char="•"/>
              </a:pPr>
              <a:r>
                <a:rPr lang="en-US" sz="3695">
                  <a:solidFill>
                    <a:srgbClr val="2B4B82"/>
                  </a:solidFill>
                  <a:latin typeface="Clear Sans"/>
                </a:rPr>
                <a:t>NGUYỄN KHANG THÁI ANH (NT)</a:t>
              </a:r>
            </a:p>
            <a:p>
              <a:pPr marL="797879" lvl="1" indent="-398939">
                <a:lnSpc>
                  <a:spcPts val="5173"/>
                </a:lnSpc>
                <a:buFont typeface="Arial"/>
                <a:buChar char="•"/>
              </a:pPr>
              <a:r>
                <a:rPr lang="en-US" sz="3695">
                  <a:solidFill>
                    <a:srgbClr val="2B4B82"/>
                  </a:solidFill>
                  <a:latin typeface="Clear Sans"/>
                </a:rPr>
                <a:t>NGUYỄN MẬU ĐÔNG</a:t>
              </a:r>
            </a:p>
            <a:p>
              <a:pPr marL="797879" lvl="1" indent="-398939">
                <a:lnSpc>
                  <a:spcPts val="5173"/>
                </a:lnSpc>
                <a:buFont typeface="Arial"/>
                <a:buChar char="•"/>
              </a:pPr>
              <a:r>
                <a:rPr lang="en-US" sz="3695">
                  <a:solidFill>
                    <a:srgbClr val="2B4B82"/>
                  </a:solidFill>
                  <a:latin typeface="Clear Sans"/>
                </a:rPr>
                <a:t>ĐỖ TIẾN DŨNG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073962"/>
              <a:ext cx="12424332" cy="665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1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0878" y="2769564"/>
            <a:ext cx="3823681" cy="4124847"/>
            <a:chOff x="0" y="0"/>
            <a:chExt cx="966960" cy="10431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474521" y="1181100"/>
            <a:ext cx="13338959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MỤC LUC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5608" y="3748627"/>
            <a:ext cx="2288447" cy="2069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Mô tả bài toán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26695" y="2769564"/>
            <a:ext cx="3823681" cy="4124847"/>
            <a:chOff x="0" y="0"/>
            <a:chExt cx="966960" cy="10431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64970" y="3748627"/>
            <a:ext cx="3144070" cy="2069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"/>
              </a:rPr>
              <a:t>UseCase và Database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269451" y="2769564"/>
            <a:ext cx="3823681" cy="4124847"/>
            <a:chOff x="0" y="0"/>
            <a:chExt cx="966960" cy="10431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5383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612351" y="4085907"/>
            <a:ext cx="3311900" cy="139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Kết quả đạt được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312208" y="2769564"/>
            <a:ext cx="3823681" cy="4124847"/>
            <a:chOff x="0" y="0"/>
            <a:chExt cx="966960" cy="104312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66960" cy="1043121"/>
            </a:xfrm>
            <a:custGeom>
              <a:avLst/>
              <a:gdLst/>
              <a:ahLst/>
              <a:cxnLst/>
              <a:rect l="l" t="t" r="r" b="b"/>
              <a:pathLst>
                <a:path w="966960" h="1043121">
                  <a:moveTo>
                    <a:pt x="0" y="0"/>
                  </a:moveTo>
                  <a:lnTo>
                    <a:pt x="966960" y="0"/>
                  </a:lnTo>
                  <a:lnTo>
                    <a:pt x="966960" y="1043121"/>
                  </a:lnTo>
                  <a:lnTo>
                    <a:pt x="0" y="1043121"/>
                  </a:lnTo>
                  <a:close/>
                </a:path>
              </a:pathLst>
            </a:custGeom>
            <a:solidFill>
              <a:srgbClr val="3139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966960" cy="1024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3655108" y="4085907"/>
            <a:ext cx="3179475" cy="139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63"/>
              </a:lnSpc>
            </a:pPr>
            <a:r>
              <a:rPr lang="en-US" sz="5207">
                <a:solidFill>
                  <a:srgbClr val="FFFFFF"/>
                </a:solidFill>
                <a:latin typeface="Arimo Bold"/>
              </a:rPr>
              <a:t>Hướng phát triển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8627" y="875136"/>
            <a:ext cx="8385935" cy="1060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000"/>
              </a:lnSpc>
            </a:pPr>
            <a:r>
              <a:rPr lang="en-US" sz="8000" spc="-336">
                <a:solidFill>
                  <a:srgbClr val="3139A8"/>
                </a:solidFill>
                <a:latin typeface="Be Vietnam Ultra-Bold"/>
              </a:rPr>
              <a:t>MÔ TẢ BÀI TOÁN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8231" y="2131213"/>
            <a:ext cx="8726331" cy="824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50"/>
              </a:lnSpc>
            </a:pP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Bài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toán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Quản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lý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Gara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Ôtô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nhằm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xây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dựng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một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hệ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thống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thông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tin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hiệu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quả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để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quản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lý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các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hoạt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động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liên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quan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đến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việc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bảo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dưỡng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,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sửa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chữa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,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và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quản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lý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xe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ôtô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trong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một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gara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.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Hệ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thống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sẽ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cung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cấp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các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tính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năng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giúp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tổ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chức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công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việc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,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theo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dõi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tình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trạng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của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các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xe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,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và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tối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ưu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hóa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quy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trình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quản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4105" dirty="0" err="1">
                <a:solidFill>
                  <a:srgbClr val="3139A8"/>
                </a:solidFill>
                <a:latin typeface="Times New Roman Medium"/>
              </a:rPr>
              <a:t>lý</a:t>
            </a:r>
            <a:r>
              <a:rPr lang="en-US" sz="4105" dirty="0">
                <a:solidFill>
                  <a:srgbClr val="3139A8"/>
                </a:solidFill>
                <a:latin typeface="Times New Roman Medium"/>
              </a:rPr>
              <a:t>.</a:t>
            </a:r>
          </a:p>
          <a:p>
            <a:pPr algn="just">
              <a:lnSpc>
                <a:spcPts val="3734"/>
              </a:lnSpc>
            </a:pPr>
            <a:endParaRPr lang="en-US" sz="4105" dirty="0">
              <a:solidFill>
                <a:srgbClr val="3139A8"/>
              </a:solidFill>
              <a:latin typeface="Times New Roman Medium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9945531" y="1486616"/>
            <a:ext cx="7313769" cy="7313769"/>
            <a:chOff x="0" y="0"/>
            <a:chExt cx="3282950" cy="3282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9498" y="2057400"/>
            <a:ext cx="6573163" cy="6172200"/>
          </a:xfrm>
          <a:custGeom>
            <a:avLst/>
            <a:gdLst/>
            <a:ahLst/>
            <a:cxnLst/>
            <a:rect l="l" t="t" r="r" b="b"/>
            <a:pathLst>
              <a:path w="6573163" h="6172200">
                <a:moveTo>
                  <a:pt x="0" y="0"/>
                </a:moveTo>
                <a:lnTo>
                  <a:pt x="6573163" y="0"/>
                </a:lnTo>
                <a:lnTo>
                  <a:pt x="6573163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5624" y="889555"/>
            <a:ext cx="13450456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 Ultra-Bold"/>
              </a:rPr>
              <a:t>CÔNG CỤ XÂY DỰNG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78355"/>
            <a:ext cx="8618794" cy="567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0"/>
              </a:lnSpc>
            </a:pP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Ngôn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ngữ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lập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trình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: C#</a:t>
            </a:r>
          </a:p>
          <a:p>
            <a:pPr>
              <a:lnSpc>
                <a:spcPts val="8100"/>
              </a:lnSpc>
            </a:pP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Framework : ASP.NET MVC </a:t>
            </a:r>
          </a:p>
          <a:p>
            <a:pPr>
              <a:lnSpc>
                <a:spcPts val="8100"/>
              </a:lnSpc>
            </a:pP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Dữ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liệu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: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SQLServer</a:t>
            </a:r>
            <a:endParaRPr lang="en-US" sz="5000" dirty="0">
              <a:solidFill>
                <a:srgbClr val="3139A8"/>
              </a:solidFill>
              <a:latin typeface="Times New Roman Medium"/>
            </a:endParaRPr>
          </a:p>
          <a:p>
            <a:pPr>
              <a:lnSpc>
                <a:spcPts val="8100"/>
              </a:lnSpc>
            </a:pP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Phần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mềm</a:t>
            </a:r>
            <a:r>
              <a:rPr lang="en-US" sz="5000" dirty="0">
                <a:solidFill>
                  <a:srgbClr val="3139A8"/>
                </a:solidFill>
                <a:latin typeface="Times New Roman Medium"/>
              </a:rPr>
              <a:t> : Visual Studio 2022, </a:t>
            </a:r>
            <a:r>
              <a:rPr lang="en-US" sz="5000" dirty="0" err="1">
                <a:solidFill>
                  <a:srgbClr val="3139A8"/>
                </a:solidFill>
                <a:latin typeface="Times New Roman Medium"/>
              </a:rPr>
              <a:t>StarUML</a:t>
            </a:r>
            <a:endParaRPr lang="en-US" sz="5000" dirty="0">
              <a:solidFill>
                <a:srgbClr val="3139A8"/>
              </a:solidFill>
              <a:latin typeface="Times New Roman Medium"/>
            </a:endParaRPr>
          </a:p>
          <a:p>
            <a:pPr>
              <a:lnSpc>
                <a:spcPts val="3239"/>
              </a:lnSpc>
            </a:pPr>
            <a:endParaRPr lang="en-US" sz="5000" dirty="0">
              <a:solidFill>
                <a:srgbClr val="3139A8"/>
              </a:solidFill>
              <a:latin typeface="Times New Roman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957" y="1654582"/>
            <a:ext cx="14776346" cy="8448593"/>
          </a:xfrm>
          <a:custGeom>
            <a:avLst/>
            <a:gdLst/>
            <a:ahLst/>
            <a:cxnLst/>
            <a:rect l="l" t="t" r="r" b="b"/>
            <a:pathLst>
              <a:path w="14776346" h="8448593">
                <a:moveTo>
                  <a:pt x="0" y="0"/>
                </a:moveTo>
                <a:lnTo>
                  <a:pt x="14776346" y="0"/>
                </a:lnTo>
                <a:lnTo>
                  <a:pt x="14776346" y="8448593"/>
                </a:lnTo>
                <a:lnTo>
                  <a:pt x="0" y="8448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957" y="285979"/>
            <a:ext cx="13450456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"/>
              </a:rPr>
              <a:t>USE CASE ADMIN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30149"/>
            <a:ext cx="18288000" cy="8456851"/>
          </a:xfrm>
          <a:custGeom>
            <a:avLst/>
            <a:gdLst/>
            <a:ahLst/>
            <a:cxnLst/>
            <a:rect l="l" t="t" r="r" b="b"/>
            <a:pathLst>
              <a:path w="18288000" h="8456851">
                <a:moveTo>
                  <a:pt x="0" y="0"/>
                </a:moveTo>
                <a:lnTo>
                  <a:pt x="18288000" y="0"/>
                </a:lnTo>
                <a:lnTo>
                  <a:pt x="18288000" y="8456851"/>
                </a:lnTo>
                <a:lnTo>
                  <a:pt x="0" y="8456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6" b="-1180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957" y="285979"/>
            <a:ext cx="13450456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"/>
              </a:rPr>
              <a:t>USE CASE NHÂN VIÊN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B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80778" y="1279122"/>
            <a:ext cx="11326445" cy="9007878"/>
          </a:xfrm>
          <a:custGeom>
            <a:avLst/>
            <a:gdLst/>
            <a:ahLst/>
            <a:cxnLst/>
            <a:rect l="l" t="t" r="r" b="b"/>
            <a:pathLst>
              <a:path w="11326445" h="9007878">
                <a:moveTo>
                  <a:pt x="0" y="0"/>
                </a:moveTo>
                <a:lnTo>
                  <a:pt x="11326444" y="0"/>
                </a:lnTo>
                <a:lnTo>
                  <a:pt x="11326444" y="9007878"/>
                </a:lnTo>
                <a:lnTo>
                  <a:pt x="0" y="900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76957" y="285979"/>
            <a:ext cx="13450456" cy="993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30"/>
              </a:lnSpc>
            </a:pPr>
            <a:r>
              <a:rPr lang="en-US" sz="7000" spc="-294">
                <a:solidFill>
                  <a:srgbClr val="3139A8"/>
                </a:solidFill>
                <a:latin typeface="Be Vietnam"/>
              </a:rPr>
              <a:t>DATABASE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06520"/>
            <a:ext cx="4171213" cy="3551458"/>
            <a:chOff x="0" y="0"/>
            <a:chExt cx="909057" cy="7739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63105" y="0"/>
                  </a:moveTo>
                  <a:lnTo>
                    <a:pt x="845951" y="0"/>
                  </a:lnTo>
                  <a:cubicBezTo>
                    <a:pt x="862688" y="0"/>
                    <a:pt x="878739" y="6649"/>
                    <a:pt x="890574" y="18483"/>
                  </a:cubicBezTo>
                  <a:cubicBezTo>
                    <a:pt x="902408" y="30318"/>
                    <a:pt x="909057" y="46369"/>
                    <a:pt x="909057" y="63105"/>
                  </a:cubicBezTo>
                  <a:lnTo>
                    <a:pt x="909057" y="710885"/>
                  </a:lnTo>
                  <a:cubicBezTo>
                    <a:pt x="909057" y="727621"/>
                    <a:pt x="902408" y="743672"/>
                    <a:pt x="890574" y="755507"/>
                  </a:cubicBezTo>
                  <a:cubicBezTo>
                    <a:pt x="878739" y="767341"/>
                    <a:pt x="862688" y="773990"/>
                    <a:pt x="845951" y="773990"/>
                  </a:cubicBezTo>
                  <a:lnTo>
                    <a:pt x="63105" y="773990"/>
                  </a:lnTo>
                  <a:cubicBezTo>
                    <a:pt x="46369" y="773990"/>
                    <a:pt x="30318" y="767341"/>
                    <a:pt x="18483" y="755507"/>
                  </a:cubicBezTo>
                  <a:cubicBezTo>
                    <a:pt x="6649" y="743672"/>
                    <a:pt x="0" y="727621"/>
                    <a:pt x="0" y="710885"/>
                  </a:cubicBezTo>
                  <a:lnTo>
                    <a:pt x="0" y="63105"/>
                  </a:lnTo>
                  <a:cubicBezTo>
                    <a:pt x="0" y="46369"/>
                    <a:pt x="6649" y="30318"/>
                    <a:pt x="18483" y="18483"/>
                  </a:cubicBezTo>
                  <a:cubicBezTo>
                    <a:pt x="30318" y="6649"/>
                    <a:pt x="46369" y="0"/>
                    <a:pt x="631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8327" y="4491338"/>
            <a:ext cx="3934559" cy="1756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2"/>
              </a:lnSpc>
              <a:spcBef>
                <a:spcPct val="0"/>
              </a:spcBef>
            </a:pPr>
            <a:r>
              <a:rPr lang="en-US" sz="3602">
                <a:solidFill>
                  <a:srgbClr val="000000"/>
                </a:solidFill>
                <a:latin typeface="Montserrat Classic"/>
              </a:rPr>
              <a:t>Quản lý nhân viên, vật tư, dịch vụ, khách hàng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705596" y="3806520"/>
            <a:ext cx="4171213" cy="3551458"/>
            <a:chOff x="0" y="0"/>
            <a:chExt cx="909057" cy="773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63105" y="0"/>
                  </a:moveTo>
                  <a:lnTo>
                    <a:pt x="845951" y="0"/>
                  </a:lnTo>
                  <a:cubicBezTo>
                    <a:pt x="862688" y="0"/>
                    <a:pt x="878739" y="6649"/>
                    <a:pt x="890574" y="18483"/>
                  </a:cubicBezTo>
                  <a:cubicBezTo>
                    <a:pt x="902408" y="30318"/>
                    <a:pt x="909057" y="46369"/>
                    <a:pt x="909057" y="63105"/>
                  </a:cubicBezTo>
                  <a:lnTo>
                    <a:pt x="909057" y="710885"/>
                  </a:lnTo>
                  <a:cubicBezTo>
                    <a:pt x="909057" y="727621"/>
                    <a:pt x="902408" y="743672"/>
                    <a:pt x="890574" y="755507"/>
                  </a:cubicBezTo>
                  <a:cubicBezTo>
                    <a:pt x="878739" y="767341"/>
                    <a:pt x="862688" y="773990"/>
                    <a:pt x="845951" y="773990"/>
                  </a:cubicBezTo>
                  <a:lnTo>
                    <a:pt x="63105" y="773990"/>
                  </a:lnTo>
                  <a:cubicBezTo>
                    <a:pt x="46369" y="773990"/>
                    <a:pt x="30318" y="767341"/>
                    <a:pt x="18483" y="755507"/>
                  </a:cubicBezTo>
                  <a:cubicBezTo>
                    <a:pt x="6649" y="743672"/>
                    <a:pt x="0" y="727621"/>
                    <a:pt x="0" y="710885"/>
                  </a:cubicBezTo>
                  <a:lnTo>
                    <a:pt x="0" y="63105"/>
                  </a:lnTo>
                  <a:cubicBezTo>
                    <a:pt x="0" y="46369"/>
                    <a:pt x="6649" y="30318"/>
                    <a:pt x="18483" y="18483"/>
                  </a:cubicBezTo>
                  <a:cubicBezTo>
                    <a:pt x="30318" y="6649"/>
                    <a:pt x="46369" y="0"/>
                    <a:pt x="631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943233" y="4193851"/>
            <a:ext cx="3695939" cy="274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Quản lý kho, nhập kho</a:t>
            </a:r>
          </a:p>
          <a:p>
            <a:pPr algn="ctr">
              <a:lnSpc>
                <a:spcPts val="4398"/>
              </a:lnSpc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Thống kê</a:t>
            </a:r>
          </a:p>
          <a:p>
            <a:pPr marL="0" lvl="0" indent="0" algn="ctr">
              <a:lnSpc>
                <a:spcPts val="4398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Xuất Excel và PDF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411191" y="3806520"/>
            <a:ext cx="4171213" cy="3551458"/>
            <a:chOff x="0" y="0"/>
            <a:chExt cx="909057" cy="7739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63105" y="0"/>
                  </a:moveTo>
                  <a:lnTo>
                    <a:pt x="845951" y="0"/>
                  </a:lnTo>
                  <a:cubicBezTo>
                    <a:pt x="862688" y="0"/>
                    <a:pt x="878739" y="6649"/>
                    <a:pt x="890574" y="18483"/>
                  </a:cubicBezTo>
                  <a:cubicBezTo>
                    <a:pt x="902408" y="30318"/>
                    <a:pt x="909057" y="46369"/>
                    <a:pt x="909057" y="63105"/>
                  </a:cubicBezTo>
                  <a:lnTo>
                    <a:pt x="909057" y="710885"/>
                  </a:lnTo>
                  <a:cubicBezTo>
                    <a:pt x="909057" y="727621"/>
                    <a:pt x="902408" y="743672"/>
                    <a:pt x="890574" y="755507"/>
                  </a:cubicBezTo>
                  <a:cubicBezTo>
                    <a:pt x="878739" y="767341"/>
                    <a:pt x="862688" y="773990"/>
                    <a:pt x="845951" y="773990"/>
                  </a:cubicBezTo>
                  <a:lnTo>
                    <a:pt x="63105" y="773990"/>
                  </a:lnTo>
                  <a:cubicBezTo>
                    <a:pt x="46369" y="773990"/>
                    <a:pt x="30318" y="767341"/>
                    <a:pt x="18483" y="755507"/>
                  </a:cubicBezTo>
                  <a:cubicBezTo>
                    <a:pt x="6649" y="743672"/>
                    <a:pt x="0" y="727621"/>
                    <a:pt x="0" y="710885"/>
                  </a:cubicBezTo>
                  <a:lnTo>
                    <a:pt x="0" y="63105"/>
                  </a:lnTo>
                  <a:cubicBezTo>
                    <a:pt x="0" y="46369"/>
                    <a:pt x="6649" y="30318"/>
                    <a:pt x="18483" y="18483"/>
                  </a:cubicBezTo>
                  <a:cubicBezTo>
                    <a:pt x="30318" y="6649"/>
                    <a:pt x="46369" y="0"/>
                    <a:pt x="631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534034" y="4684943"/>
            <a:ext cx="3933576" cy="175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81"/>
              </a:lnSpc>
              <a:spcBef>
                <a:spcPct val="0"/>
              </a:spcBef>
            </a:pPr>
            <a:r>
              <a:rPr lang="en-US" sz="3601">
                <a:solidFill>
                  <a:srgbClr val="000000"/>
                </a:solidFill>
                <a:latin typeface="Montserrat Classic"/>
              </a:rPr>
              <a:t>Phân quyền giữa Admin và nhân viên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116787" y="3806520"/>
            <a:ext cx="4171213" cy="3551458"/>
            <a:chOff x="0" y="0"/>
            <a:chExt cx="909057" cy="7739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09057" cy="773990"/>
            </a:xfrm>
            <a:custGeom>
              <a:avLst/>
              <a:gdLst/>
              <a:ahLst/>
              <a:cxnLst/>
              <a:rect l="l" t="t" r="r" b="b"/>
              <a:pathLst>
                <a:path w="909057" h="773990">
                  <a:moveTo>
                    <a:pt x="63105" y="0"/>
                  </a:moveTo>
                  <a:lnTo>
                    <a:pt x="845951" y="0"/>
                  </a:lnTo>
                  <a:cubicBezTo>
                    <a:pt x="862688" y="0"/>
                    <a:pt x="878739" y="6649"/>
                    <a:pt x="890574" y="18483"/>
                  </a:cubicBezTo>
                  <a:cubicBezTo>
                    <a:pt x="902408" y="30318"/>
                    <a:pt x="909057" y="46369"/>
                    <a:pt x="909057" y="63105"/>
                  </a:cubicBezTo>
                  <a:lnTo>
                    <a:pt x="909057" y="710885"/>
                  </a:lnTo>
                  <a:cubicBezTo>
                    <a:pt x="909057" y="727621"/>
                    <a:pt x="902408" y="743672"/>
                    <a:pt x="890574" y="755507"/>
                  </a:cubicBezTo>
                  <a:cubicBezTo>
                    <a:pt x="878739" y="767341"/>
                    <a:pt x="862688" y="773990"/>
                    <a:pt x="845951" y="773990"/>
                  </a:cubicBezTo>
                  <a:lnTo>
                    <a:pt x="63105" y="773990"/>
                  </a:lnTo>
                  <a:cubicBezTo>
                    <a:pt x="46369" y="773990"/>
                    <a:pt x="30318" y="767341"/>
                    <a:pt x="18483" y="755507"/>
                  </a:cubicBezTo>
                  <a:cubicBezTo>
                    <a:pt x="6649" y="743672"/>
                    <a:pt x="0" y="727621"/>
                    <a:pt x="0" y="710885"/>
                  </a:cubicBezTo>
                  <a:lnTo>
                    <a:pt x="0" y="63105"/>
                  </a:lnTo>
                  <a:cubicBezTo>
                    <a:pt x="0" y="46369"/>
                    <a:pt x="6649" y="30318"/>
                    <a:pt x="18483" y="18483"/>
                  </a:cubicBezTo>
                  <a:cubicBezTo>
                    <a:pt x="30318" y="6649"/>
                    <a:pt x="46369" y="0"/>
                    <a:pt x="6310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09057" cy="812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354424" y="4193851"/>
            <a:ext cx="3695939" cy="274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Tiếp nhận xe</a:t>
            </a:r>
          </a:p>
          <a:p>
            <a:pPr algn="ctr">
              <a:lnSpc>
                <a:spcPts val="4398"/>
              </a:lnSpc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Sữa chữa xe</a:t>
            </a:r>
          </a:p>
          <a:p>
            <a:pPr marL="0" lvl="0" indent="0" algn="ctr">
              <a:lnSpc>
                <a:spcPts val="4398"/>
              </a:lnSpc>
              <a:spcBef>
                <a:spcPct val="0"/>
              </a:spcBef>
            </a:pPr>
            <a:r>
              <a:rPr lang="en-US" sz="3383">
                <a:solidFill>
                  <a:srgbClr val="000000"/>
                </a:solidFill>
                <a:latin typeface="Montserrat Classic"/>
              </a:rPr>
              <a:t>Đặt lịch bảo dưỡng và bảo dưỡng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56140" y="1416150"/>
            <a:ext cx="8975721" cy="864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Kết quả đạt được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277</Words>
  <Application>Microsoft Office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Be Vietnam</vt:lpstr>
      <vt:lpstr>Arial</vt:lpstr>
      <vt:lpstr>Arimo</vt:lpstr>
      <vt:lpstr>Be Vietnam Ultra-Bold</vt:lpstr>
      <vt:lpstr>Times New Roman</vt:lpstr>
      <vt:lpstr>Clear Sans</vt:lpstr>
      <vt:lpstr>Times New Roman Bold</vt:lpstr>
      <vt:lpstr>Calibri</vt:lpstr>
      <vt:lpstr>Clear Sans Bold</vt:lpstr>
      <vt:lpstr>Bebas Neue Bold</vt:lpstr>
      <vt:lpstr>Arimo Bold</vt:lpstr>
      <vt:lpstr>Times New Roman Medium</vt:lpstr>
      <vt:lpstr>Tek Tall Arabic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in Education Technology Presentation in Blue Peach Illustrative Style</dc:title>
  <cp:lastModifiedBy>Đông Nguyễn</cp:lastModifiedBy>
  <cp:revision>4</cp:revision>
  <dcterms:created xsi:type="dcterms:W3CDTF">2006-08-16T00:00:00Z</dcterms:created>
  <dcterms:modified xsi:type="dcterms:W3CDTF">2023-12-13T12:56:16Z</dcterms:modified>
  <dc:identifier>DAF228IvIXo</dc:identifier>
</cp:coreProperties>
</file>